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65" r:id="rId3"/>
    <p:sldId id="266" r:id="rId4"/>
    <p:sldId id="258" r:id="rId5"/>
    <p:sldId id="257" r:id="rId6"/>
    <p:sldId id="295" r:id="rId7"/>
    <p:sldId id="296" r:id="rId8"/>
    <p:sldId id="297" r:id="rId9"/>
    <p:sldId id="298" r:id="rId10"/>
    <p:sldId id="303" r:id="rId11"/>
    <p:sldId id="268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4" r:id="rId22"/>
    <p:sldId id="313" r:id="rId23"/>
    <p:sldId id="315" r:id="rId24"/>
    <p:sldId id="316" r:id="rId25"/>
    <p:sldId id="317" r:id="rId26"/>
    <p:sldId id="318" r:id="rId27"/>
    <p:sldId id="319" r:id="rId28"/>
    <p:sldId id="32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 Ji Hyeon" initials="CJH" lastIdx="1" clrIdx="0">
    <p:extLst>
      <p:ext uri="{19B8F6BF-5375-455C-9EA6-DF929625EA0E}">
        <p15:presenceInfo xmlns:p15="http://schemas.microsoft.com/office/powerpoint/2012/main" userId="9193feb64a2a67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5023" autoAdjust="0"/>
  </p:normalViewPr>
  <p:slideViewPr>
    <p:cSldViewPr snapToGrid="0">
      <p:cViewPr varScale="1">
        <p:scale>
          <a:sx n="97" d="100"/>
          <a:sy n="97" d="100"/>
        </p:scale>
        <p:origin x="108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43FF0-91DD-4AB1-BFA6-6F59AE1E00F9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E420B-9FF8-422D-AD08-A4FAC3E5B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9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29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8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566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91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47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86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208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47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57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257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36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522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47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32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2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16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19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56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F7964-8FDC-4CAB-B225-73F871E16C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98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F7964-8FDC-4CAB-B225-73F871E16C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98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F7964-8FDC-4CAB-B225-73F871E16C3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9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F7964-8FDC-4CAB-B225-73F871E16C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98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F7964-8FDC-4CAB-B225-73F871E16C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4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kr/get-unity/downloa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3899D-B179-4B97-B67E-34DA41771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Unity</a:t>
            </a:r>
            <a:br>
              <a:rPr lang="en-US" altLang="ko-KR" dirty="0"/>
            </a:br>
            <a:r>
              <a:rPr lang="en-US" altLang="ko-KR" dirty="0"/>
              <a:t>-Cahpter1-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821D2A-C066-43FB-A265-C5947EA09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Soul Seek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284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DE9ABCA-6705-44E7-BB13-1837CFAA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57884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 Black" pitchFamily="34" charset="0"/>
              </a:rPr>
              <a:t>2. Unity setup</a:t>
            </a:r>
            <a:endParaRPr lang="ko-KR" altLang="en-US" dirty="0"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138" y="580240"/>
            <a:ext cx="99177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Arial Black" pitchFamily="34" charset="0"/>
              </a:rPr>
              <a:t>Unity3D </a:t>
            </a:r>
            <a:r>
              <a:rPr lang="ko-KR" altLang="en-US" sz="2000" dirty="0">
                <a:latin typeface="Arial Black" pitchFamily="34" charset="0"/>
              </a:rPr>
              <a:t>프로젝트 만들기</a:t>
            </a:r>
            <a:endParaRPr lang="en-US" altLang="ko-KR" sz="2000" dirty="0">
              <a:latin typeface="Arial Black" pitchFamily="34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098D72C-6D9B-45F3-804E-0E5B4620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34" y="1042676"/>
            <a:ext cx="10338354" cy="58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0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/>
          <a:lstStyle/>
          <a:p>
            <a:pPr algn="ctr"/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en-US" altLang="ko-KR" dirty="0"/>
              <a:t>interface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02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48A023B-ACD5-412A-B9E9-59A5A3D59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733245"/>
            <a:ext cx="9905998" cy="612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2229" y="2300007"/>
            <a:ext cx="3387525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rial Black" pitchFamily="34" charset="0"/>
              </a:rPr>
              <a:t>씬</a:t>
            </a:r>
            <a:r>
              <a:rPr lang="en-US" altLang="ko-KR" sz="1400" dirty="0">
                <a:latin typeface="Arial Black" pitchFamily="34" charset="0"/>
              </a:rPr>
              <a:t>(Scene) </a:t>
            </a:r>
            <a:r>
              <a:rPr lang="ko-KR" altLang="en-US" sz="1400" dirty="0">
                <a:latin typeface="Arial Black" pitchFamily="34" charset="0"/>
              </a:rPr>
              <a:t>창</a:t>
            </a:r>
            <a:endParaRPr lang="en-US" altLang="ko-KR" sz="1400" dirty="0">
              <a:latin typeface="Arial Black" pitchFamily="34" charset="0"/>
            </a:endParaRPr>
          </a:p>
          <a:p>
            <a:pPr algn="ctr"/>
            <a:r>
              <a:rPr lang="ko-KR" altLang="en-US" sz="1200" dirty="0">
                <a:latin typeface="Arial Black" pitchFamily="34" charset="0"/>
              </a:rPr>
              <a:t>게임 월드인 </a:t>
            </a:r>
            <a:r>
              <a:rPr lang="ko-KR" altLang="en-US" sz="1200" dirty="0" err="1">
                <a:latin typeface="Arial Black" pitchFamily="34" charset="0"/>
              </a:rPr>
              <a:t>씬을</a:t>
            </a:r>
            <a:r>
              <a:rPr lang="ko-KR" altLang="en-US" sz="1200" dirty="0">
                <a:latin typeface="Arial Black" pitchFamily="34" charset="0"/>
              </a:rPr>
              <a:t> 시각적으로 편집하는 창</a:t>
            </a:r>
            <a:endParaRPr lang="en-US" altLang="ko-KR" sz="1200" dirty="0">
              <a:latin typeface="Arial Black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D2F65-371A-49AF-9C61-9C31F2A9186A}"/>
              </a:ext>
            </a:extLst>
          </p:cNvPr>
          <p:cNvSpPr txBox="1"/>
          <p:nvPr/>
        </p:nvSpPr>
        <p:spPr>
          <a:xfrm>
            <a:off x="1902229" y="5254601"/>
            <a:ext cx="3387525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rial Black" pitchFamily="34" charset="0"/>
              </a:rPr>
              <a:t>게임</a:t>
            </a:r>
            <a:r>
              <a:rPr lang="en-US" altLang="ko-KR" sz="1400" dirty="0">
                <a:latin typeface="Arial Black" pitchFamily="34" charset="0"/>
              </a:rPr>
              <a:t>(Scene) </a:t>
            </a:r>
            <a:r>
              <a:rPr lang="ko-KR" altLang="en-US" sz="1400" dirty="0">
                <a:latin typeface="Arial Black" pitchFamily="34" charset="0"/>
              </a:rPr>
              <a:t>창</a:t>
            </a:r>
            <a:endParaRPr lang="en-US" altLang="ko-KR" sz="1400" dirty="0">
              <a:latin typeface="Arial Black" pitchFamily="34" charset="0"/>
            </a:endParaRPr>
          </a:p>
          <a:p>
            <a:pPr algn="ctr"/>
            <a:r>
              <a:rPr lang="ko-KR" altLang="en-US" sz="1200" dirty="0">
                <a:latin typeface="Arial Black" pitchFamily="34" charset="0"/>
              </a:rPr>
              <a:t>플레이어가 실제로 보게 될 화면을 띄우는 창</a:t>
            </a:r>
            <a:endParaRPr lang="en-US" altLang="ko-KR" sz="1200" dirty="0">
              <a:latin typeface="Arial Black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0AD4C-A4B2-4823-A3BC-F499395664B2}"/>
              </a:ext>
            </a:extLst>
          </p:cNvPr>
          <p:cNvSpPr txBox="1"/>
          <p:nvPr/>
        </p:nvSpPr>
        <p:spPr>
          <a:xfrm>
            <a:off x="6096000" y="2223062"/>
            <a:ext cx="2163097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Arial Black" pitchFamily="34" charset="0"/>
              </a:rPr>
              <a:t>하이어라키</a:t>
            </a:r>
            <a:r>
              <a:rPr lang="en-US" altLang="ko-KR" sz="1200" dirty="0">
                <a:latin typeface="Arial Black" pitchFamily="34" charset="0"/>
              </a:rPr>
              <a:t>(Hierarchy) </a:t>
            </a:r>
            <a:r>
              <a:rPr lang="ko-KR" altLang="en-US" sz="1200" dirty="0">
                <a:latin typeface="Arial Black" pitchFamily="34" charset="0"/>
              </a:rPr>
              <a:t>창</a:t>
            </a:r>
            <a:endParaRPr lang="en-US" altLang="ko-KR" sz="1200" dirty="0">
              <a:latin typeface="Arial Black" pitchFamily="34" charset="0"/>
            </a:endParaRPr>
          </a:p>
          <a:p>
            <a:pPr algn="ctr"/>
            <a:r>
              <a:rPr lang="ko-KR" altLang="en-US" sz="1200" dirty="0" err="1">
                <a:latin typeface="Arial Black" pitchFamily="34" charset="0"/>
              </a:rPr>
              <a:t>씬에</a:t>
            </a:r>
            <a:r>
              <a:rPr lang="ko-KR" altLang="en-US" sz="1200" dirty="0">
                <a:latin typeface="Arial Black" pitchFamily="34" charset="0"/>
              </a:rPr>
              <a:t> 존재하는 모든 게임 오브젝트가 나열되는 창</a:t>
            </a:r>
            <a:endParaRPr lang="en-US" altLang="ko-KR" sz="1200" dirty="0">
              <a:latin typeface="Arial Black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FCAED-ECE7-4BF9-9CBD-35543A921033}"/>
              </a:ext>
            </a:extLst>
          </p:cNvPr>
          <p:cNvSpPr txBox="1"/>
          <p:nvPr/>
        </p:nvSpPr>
        <p:spPr>
          <a:xfrm>
            <a:off x="6096001" y="5177656"/>
            <a:ext cx="2163096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Black" pitchFamily="34" charset="0"/>
              </a:rPr>
              <a:t>프로젝트</a:t>
            </a:r>
            <a:r>
              <a:rPr lang="en-US" altLang="ko-KR" sz="1200" dirty="0">
                <a:latin typeface="Arial Black" pitchFamily="34" charset="0"/>
              </a:rPr>
              <a:t>(Project) </a:t>
            </a:r>
            <a:r>
              <a:rPr lang="ko-KR" altLang="en-US" sz="1200" dirty="0">
                <a:latin typeface="Arial Black" pitchFamily="34" charset="0"/>
              </a:rPr>
              <a:t>창</a:t>
            </a:r>
            <a:endParaRPr lang="en-US" altLang="ko-KR" sz="1200" dirty="0">
              <a:latin typeface="Arial Black" pitchFamily="34" charset="0"/>
            </a:endParaRPr>
          </a:p>
          <a:p>
            <a:pPr algn="ctr"/>
            <a:r>
              <a:rPr lang="ko-KR" altLang="en-US" sz="1200" dirty="0">
                <a:latin typeface="Arial Black" pitchFamily="34" charset="0"/>
              </a:rPr>
              <a:t>프로젝트에 사용할 </a:t>
            </a:r>
            <a:r>
              <a:rPr lang="ko-KR" altLang="en-US" sz="1200" dirty="0" err="1">
                <a:latin typeface="Arial Black" pitchFamily="34" charset="0"/>
              </a:rPr>
              <a:t>에셋들이</a:t>
            </a:r>
            <a:r>
              <a:rPr lang="ko-KR" altLang="en-US" sz="1200" dirty="0">
                <a:latin typeface="Arial Black" pitchFamily="34" charset="0"/>
              </a:rPr>
              <a:t> 표시되는 창</a:t>
            </a:r>
            <a:endParaRPr lang="en-US" altLang="ko-KR" sz="1200" dirty="0">
              <a:latin typeface="Arial Black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D5375-767D-4CFA-8EAB-4E670BE9C2D8}"/>
              </a:ext>
            </a:extLst>
          </p:cNvPr>
          <p:cNvSpPr txBox="1"/>
          <p:nvPr/>
        </p:nvSpPr>
        <p:spPr>
          <a:xfrm>
            <a:off x="8571705" y="2223061"/>
            <a:ext cx="2163096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Arial Black" pitchFamily="34" charset="0"/>
              </a:rPr>
              <a:t>인스펙터</a:t>
            </a:r>
            <a:r>
              <a:rPr lang="en-US" altLang="ko-KR" sz="1200" dirty="0">
                <a:latin typeface="Arial Black" pitchFamily="34" charset="0"/>
              </a:rPr>
              <a:t>(Inspector) </a:t>
            </a:r>
            <a:r>
              <a:rPr lang="ko-KR" altLang="en-US" sz="1200" dirty="0">
                <a:latin typeface="Arial Black" pitchFamily="34" charset="0"/>
              </a:rPr>
              <a:t>창</a:t>
            </a:r>
            <a:endParaRPr lang="en-US" altLang="ko-KR" sz="1200" dirty="0">
              <a:latin typeface="Arial Black" pitchFamily="34" charset="0"/>
            </a:endParaRPr>
          </a:p>
          <a:p>
            <a:pPr algn="ctr"/>
            <a:r>
              <a:rPr lang="ko-KR" altLang="en-US" sz="1200" dirty="0">
                <a:latin typeface="Arial Black" pitchFamily="34" charset="0"/>
              </a:rPr>
              <a:t>선택한 게임 오브젝트의 정보가 표시되는 창</a:t>
            </a:r>
            <a:endParaRPr lang="en-US" altLang="ko-KR" sz="1200" dirty="0">
              <a:latin typeface="Arial Black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DC186-C0DC-4D27-B193-FB7A6443B63E}"/>
              </a:ext>
            </a:extLst>
          </p:cNvPr>
          <p:cNvSpPr txBox="1"/>
          <p:nvPr/>
        </p:nvSpPr>
        <p:spPr>
          <a:xfrm>
            <a:off x="8571705" y="5271603"/>
            <a:ext cx="2163096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Black" pitchFamily="34" charset="0"/>
              </a:rPr>
              <a:t>콘솔</a:t>
            </a:r>
            <a:r>
              <a:rPr lang="en-US" altLang="ko-KR" sz="1200" dirty="0">
                <a:latin typeface="Arial Black" pitchFamily="34" charset="0"/>
              </a:rPr>
              <a:t>(Console) </a:t>
            </a:r>
            <a:r>
              <a:rPr lang="ko-KR" altLang="en-US" sz="1200" dirty="0">
                <a:latin typeface="Arial Black" pitchFamily="34" charset="0"/>
              </a:rPr>
              <a:t>창</a:t>
            </a:r>
            <a:endParaRPr lang="en-US" altLang="ko-KR" sz="1200" dirty="0">
              <a:latin typeface="Arial Black" pitchFamily="34" charset="0"/>
            </a:endParaRPr>
          </a:p>
          <a:p>
            <a:pPr algn="ctr"/>
            <a:r>
              <a:rPr lang="ko-KR" altLang="en-US" sz="1200" dirty="0">
                <a:latin typeface="Arial Black" pitchFamily="34" charset="0"/>
              </a:rPr>
              <a:t>로그나 에러가 표시되는 창</a:t>
            </a:r>
            <a:endParaRPr lang="en-US" altLang="ko-KR" sz="1200" dirty="0">
              <a:latin typeface="Arial Black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992061-4526-459C-9A25-B13A54AB57A8}"/>
              </a:ext>
            </a:extLst>
          </p:cNvPr>
          <p:cNvSpPr/>
          <p:nvPr/>
        </p:nvSpPr>
        <p:spPr>
          <a:xfrm>
            <a:off x="1141411" y="953729"/>
            <a:ext cx="9905998" cy="235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                                  </a:t>
            </a:r>
            <a:r>
              <a:rPr lang="en-US" altLang="ko-KR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ToolBar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와 씬 편집기</a:t>
            </a:r>
          </a:p>
        </p:txBody>
      </p:sp>
    </p:spTree>
    <p:extLst>
      <p:ext uri="{BB962C8B-B14F-4D97-AF65-F5344CB8AC3E}">
        <p14:creationId xmlns:p14="http://schemas.microsoft.com/office/powerpoint/2010/main" val="357295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B7089A-A1AF-4B02-A419-D4762DE7DAA5}"/>
              </a:ext>
            </a:extLst>
          </p:cNvPr>
          <p:cNvSpPr txBox="1"/>
          <p:nvPr/>
        </p:nvSpPr>
        <p:spPr>
          <a:xfrm>
            <a:off x="1141411" y="733245"/>
            <a:ext cx="99177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게임 창</a:t>
            </a:r>
            <a:endParaRPr lang="en-US" altLang="ko-KR" sz="2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75FAF16-FC27-4CAF-A370-63B24E6CC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0" y="1133354"/>
            <a:ext cx="9905999" cy="56919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B5B8D91-2DD3-4A62-AF64-9F650E40F1D0}"/>
              </a:ext>
            </a:extLst>
          </p:cNvPr>
          <p:cNvSpPr/>
          <p:nvPr/>
        </p:nvSpPr>
        <p:spPr>
          <a:xfrm>
            <a:off x="5614219" y="4385187"/>
            <a:ext cx="2330246" cy="1012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919662-33C1-4BE2-BAE2-D02CAFA07BD6}"/>
              </a:ext>
            </a:extLst>
          </p:cNvPr>
          <p:cNvSpPr/>
          <p:nvPr/>
        </p:nvSpPr>
        <p:spPr>
          <a:xfrm>
            <a:off x="5602494" y="3283974"/>
            <a:ext cx="975287" cy="145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9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B7089A-A1AF-4B02-A419-D4762DE7DAA5}"/>
              </a:ext>
            </a:extLst>
          </p:cNvPr>
          <p:cNvSpPr txBox="1"/>
          <p:nvPr/>
        </p:nvSpPr>
        <p:spPr>
          <a:xfrm>
            <a:off x="1141411" y="733245"/>
            <a:ext cx="99177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하이어라키</a:t>
            </a:r>
            <a:r>
              <a:rPr lang="en-US" altLang="ko-KR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(Hierarchy)</a:t>
            </a:r>
            <a:r>
              <a:rPr lang="ko-KR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창과 </a:t>
            </a:r>
            <a:r>
              <a:rPr lang="en-US" altLang="ko-KR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Project</a:t>
            </a:r>
            <a:r>
              <a:rPr lang="ko-KR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창</a:t>
            </a:r>
            <a:endParaRPr lang="en-US" altLang="ko-KR" sz="2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16AB72B-3629-4AB2-B4E8-BEFB183AC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133355"/>
            <a:ext cx="9905998" cy="55681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68D0FD3-9B06-4DA9-81B1-05B83BFDABAB}"/>
              </a:ext>
            </a:extLst>
          </p:cNvPr>
          <p:cNvSpPr/>
          <p:nvPr/>
        </p:nvSpPr>
        <p:spPr>
          <a:xfrm>
            <a:off x="3637935" y="3588774"/>
            <a:ext cx="196646" cy="127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DB1F40-0EBE-41D7-9C6B-F3B7CB000718}"/>
              </a:ext>
            </a:extLst>
          </p:cNvPr>
          <p:cNvSpPr/>
          <p:nvPr/>
        </p:nvSpPr>
        <p:spPr>
          <a:xfrm>
            <a:off x="3637935" y="3805084"/>
            <a:ext cx="1622323" cy="11897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9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B7089A-A1AF-4B02-A419-D4762DE7DAA5}"/>
              </a:ext>
            </a:extLst>
          </p:cNvPr>
          <p:cNvSpPr txBox="1"/>
          <p:nvPr/>
        </p:nvSpPr>
        <p:spPr>
          <a:xfrm>
            <a:off x="1141411" y="733245"/>
            <a:ext cx="99177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인스펙터</a:t>
            </a:r>
            <a:r>
              <a:rPr lang="en-US" altLang="ko-KR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(Inspector)</a:t>
            </a:r>
            <a:r>
              <a:rPr lang="ko-KR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창</a:t>
            </a:r>
            <a:endParaRPr lang="en-US" altLang="ko-KR" sz="2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D2B2136-4E3C-4C95-AD75-ED28DD916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0" y="1133354"/>
            <a:ext cx="9905997" cy="55681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A486B3-0D16-49F7-A37E-15A355860B30}"/>
              </a:ext>
            </a:extLst>
          </p:cNvPr>
          <p:cNvSpPr/>
          <p:nvPr/>
        </p:nvSpPr>
        <p:spPr>
          <a:xfrm>
            <a:off x="7757652" y="1671484"/>
            <a:ext cx="3289755" cy="717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7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B7089A-A1AF-4B02-A419-D4762DE7DAA5}"/>
              </a:ext>
            </a:extLst>
          </p:cNvPr>
          <p:cNvSpPr txBox="1"/>
          <p:nvPr/>
        </p:nvSpPr>
        <p:spPr>
          <a:xfrm>
            <a:off x="1141411" y="733245"/>
            <a:ext cx="99177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콘솔</a:t>
            </a:r>
            <a:r>
              <a:rPr lang="en-US" altLang="ko-KR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(Console)</a:t>
            </a:r>
            <a:r>
              <a:rPr lang="ko-KR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창</a:t>
            </a:r>
            <a:endParaRPr lang="en-US" altLang="ko-KR" sz="2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DA6D0C3-A10E-408B-ADCF-65F4BAC6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0" y="1133354"/>
            <a:ext cx="9905997" cy="55681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A7D502-9434-4DCD-9EBE-7A6D2A37DEF8}"/>
              </a:ext>
            </a:extLst>
          </p:cNvPr>
          <p:cNvSpPr/>
          <p:nvPr/>
        </p:nvSpPr>
        <p:spPr>
          <a:xfrm>
            <a:off x="10225548" y="5742039"/>
            <a:ext cx="821859" cy="157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7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B7089A-A1AF-4B02-A419-D4762DE7DAA5}"/>
              </a:ext>
            </a:extLst>
          </p:cNvPr>
          <p:cNvSpPr txBox="1"/>
          <p:nvPr/>
        </p:nvSpPr>
        <p:spPr>
          <a:xfrm>
            <a:off x="1141411" y="733245"/>
            <a:ext cx="99177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Scene </a:t>
            </a:r>
            <a:r>
              <a:rPr lang="ko-KR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편집기</a:t>
            </a:r>
            <a:endParaRPr lang="en-US" altLang="ko-KR" sz="2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FA6ADF-20DA-4955-8F69-8C57896C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39" y="1133355"/>
            <a:ext cx="3948895" cy="400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1649600"/>
            <a:ext cx="990599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Arial Black" panose="020B0A04020102020204" pitchFamily="34" charset="0"/>
              </a:rPr>
              <a:t>헨드</a:t>
            </a:r>
            <a:r>
              <a:rPr lang="en-US" altLang="ko-KR" sz="1600" dirty="0">
                <a:latin typeface="Arial Black" panose="020B0A04020102020204" pitchFamily="34" charset="0"/>
              </a:rPr>
              <a:t>(Hand) </a:t>
            </a:r>
            <a:r>
              <a:rPr lang="ko-KR" altLang="en-US" sz="1600" dirty="0">
                <a:latin typeface="Arial Black" panose="020B0A04020102020204" pitchFamily="34" charset="0"/>
              </a:rPr>
              <a:t>툴 </a:t>
            </a:r>
            <a:r>
              <a:rPr lang="en-US" altLang="ko-KR" sz="1600" dirty="0">
                <a:latin typeface="Arial Black" panose="020B0A04020102020204" pitchFamily="34" charset="0"/>
              </a:rPr>
              <a:t>: Scene </a:t>
            </a:r>
            <a:r>
              <a:rPr lang="ko-KR" altLang="en-US" sz="1600" dirty="0">
                <a:latin typeface="Arial Black" panose="020B0A04020102020204" pitchFamily="34" charset="0"/>
              </a:rPr>
              <a:t>카메라를 움직인다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</a:rPr>
              <a:t>평행이동</a:t>
            </a:r>
            <a:r>
              <a:rPr lang="en-US" altLang="ko-KR" sz="1600" dirty="0">
                <a:latin typeface="Arial Black" panose="020B0A04020102020204" pitchFamily="34" charset="0"/>
              </a:rPr>
              <a:t>(Translate)</a:t>
            </a:r>
            <a:r>
              <a:rPr lang="ko-KR" altLang="en-US" sz="1600" dirty="0">
                <a:latin typeface="Arial Black" panose="020B0A04020102020204" pitchFamily="34" charset="0"/>
              </a:rPr>
              <a:t>툴 </a:t>
            </a:r>
            <a:r>
              <a:rPr lang="en-US" altLang="ko-KR" sz="1600" dirty="0">
                <a:latin typeface="Arial Black" panose="020B0A04020102020204" pitchFamily="34" charset="0"/>
              </a:rPr>
              <a:t>: </a:t>
            </a:r>
            <a:r>
              <a:rPr lang="ko-KR" altLang="en-US" sz="1600" dirty="0">
                <a:latin typeface="Arial Black" panose="020B0A04020102020204" pitchFamily="34" charset="0"/>
              </a:rPr>
              <a:t>오브젝트를 이동시킨다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</a:rPr>
              <a:t>회전</a:t>
            </a:r>
            <a:r>
              <a:rPr lang="en-US" altLang="ko-KR" sz="1600" dirty="0">
                <a:latin typeface="Arial Black" panose="020B0A04020102020204" pitchFamily="34" charset="0"/>
              </a:rPr>
              <a:t>(Rotate) </a:t>
            </a:r>
            <a:r>
              <a:rPr lang="ko-KR" altLang="en-US" sz="1600" dirty="0">
                <a:latin typeface="Arial Black" panose="020B0A04020102020204" pitchFamily="34" charset="0"/>
              </a:rPr>
              <a:t>툴 </a:t>
            </a:r>
            <a:r>
              <a:rPr lang="en-US" altLang="ko-KR" sz="1600" dirty="0">
                <a:latin typeface="Arial Black" panose="020B0A04020102020204" pitchFamily="34" charset="0"/>
              </a:rPr>
              <a:t>: </a:t>
            </a:r>
            <a:r>
              <a:rPr lang="ko-KR" altLang="en-US" sz="1600" dirty="0">
                <a:latin typeface="Arial Black" panose="020B0A04020102020204" pitchFamily="34" charset="0"/>
              </a:rPr>
              <a:t>오브젝트를 회전시킨다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</a:rPr>
              <a:t>스케일</a:t>
            </a:r>
            <a:r>
              <a:rPr lang="en-US" altLang="ko-KR" sz="1600" dirty="0">
                <a:latin typeface="Arial Black" panose="020B0A04020102020204" pitchFamily="34" charset="0"/>
              </a:rPr>
              <a:t>(Scale) </a:t>
            </a:r>
            <a:r>
              <a:rPr lang="ko-KR" altLang="en-US" sz="1600" dirty="0">
                <a:latin typeface="Arial Black" panose="020B0A04020102020204" pitchFamily="34" charset="0"/>
              </a:rPr>
              <a:t>툴 </a:t>
            </a:r>
            <a:r>
              <a:rPr lang="en-US" altLang="ko-KR" sz="1600" dirty="0">
                <a:latin typeface="Arial Black" panose="020B0A04020102020204" pitchFamily="34" charset="0"/>
              </a:rPr>
              <a:t>: </a:t>
            </a:r>
            <a:r>
              <a:rPr lang="ko-KR" altLang="en-US" sz="1600" dirty="0">
                <a:latin typeface="Arial Black" panose="020B0A04020102020204" pitchFamily="34" charset="0"/>
              </a:rPr>
              <a:t>오브젝트의 크기를 조정한다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ko-KR" altLang="en-US" sz="1600" dirty="0" err="1">
                <a:latin typeface="Arial Black" panose="020B0A04020102020204" pitchFamily="34" charset="0"/>
              </a:rPr>
              <a:t>렉트</a:t>
            </a:r>
            <a:r>
              <a:rPr lang="en-US" altLang="ko-KR" sz="1600" dirty="0">
                <a:latin typeface="Arial Black" panose="020B0A04020102020204" pitchFamily="34" charset="0"/>
              </a:rPr>
              <a:t>(</a:t>
            </a:r>
            <a:r>
              <a:rPr lang="en-US" altLang="ko-KR" sz="1600" dirty="0" err="1">
                <a:latin typeface="Arial Black" panose="020B0A04020102020204" pitchFamily="34" charset="0"/>
              </a:rPr>
              <a:t>Rect</a:t>
            </a:r>
            <a:r>
              <a:rPr lang="en-US" altLang="ko-KR" sz="1600" dirty="0">
                <a:latin typeface="Arial Black" panose="020B0A04020102020204" pitchFamily="34" charset="0"/>
              </a:rPr>
              <a:t>) </a:t>
            </a:r>
            <a:r>
              <a:rPr lang="ko-KR" altLang="en-US" sz="1600" dirty="0">
                <a:latin typeface="Arial Black" panose="020B0A04020102020204" pitchFamily="34" charset="0"/>
              </a:rPr>
              <a:t>툴 </a:t>
            </a:r>
            <a:r>
              <a:rPr lang="en-US" altLang="ko-KR" sz="1600" dirty="0">
                <a:latin typeface="Arial Black" panose="020B0A04020102020204" pitchFamily="34" charset="0"/>
              </a:rPr>
              <a:t>: UI</a:t>
            </a:r>
            <a:r>
              <a:rPr lang="ko-KR" altLang="en-US" sz="1600" dirty="0">
                <a:latin typeface="Arial Black" panose="020B0A04020102020204" pitchFamily="34" charset="0"/>
              </a:rPr>
              <a:t>와 </a:t>
            </a:r>
            <a:r>
              <a:rPr lang="en-US" altLang="ko-KR" sz="1600" dirty="0">
                <a:latin typeface="Arial Black" panose="020B0A04020102020204" pitchFamily="34" charset="0"/>
              </a:rPr>
              <a:t>2D </a:t>
            </a:r>
            <a:r>
              <a:rPr lang="ko-KR" altLang="en-US" sz="1600" dirty="0">
                <a:latin typeface="Arial Black" panose="020B0A04020102020204" pitchFamily="34" charset="0"/>
              </a:rPr>
              <a:t>오브젝트의 크기를 조정한다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</a:rPr>
              <a:t>트랜스폼</a:t>
            </a:r>
            <a:r>
              <a:rPr lang="en-US" altLang="ko-KR" sz="1600" dirty="0">
                <a:latin typeface="Arial Black" panose="020B0A04020102020204" pitchFamily="34" charset="0"/>
              </a:rPr>
              <a:t>(Transform) </a:t>
            </a:r>
            <a:r>
              <a:rPr lang="ko-KR" altLang="en-US" sz="1600" dirty="0">
                <a:latin typeface="Arial Black" panose="020B0A04020102020204" pitchFamily="34" charset="0"/>
              </a:rPr>
              <a:t>툴 </a:t>
            </a:r>
            <a:r>
              <a:rPr lang="en-US" altLang="ko-KR" sz="1600" dirty="0">
                <a:latin typeface="Arial Black" panose="020B0A04020102020204" pitchFamily="34" charset="0"/>
              </a:rPr>
              <a:t>:  </a:t>
            </a:r>
            <a:r>
              <a:rPr lang="ko-KR" altLang="en-US" sz="1600" dirty="0">
                <a:latin typeface="Arial Black" panose="020B0A04020102020204" pitchFamily="34" charset="0"/>
              </a:rPr>
              <a:t>평행이동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</a:rPr>
              <a:t>회전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</a:rPr>
              <a:t>스케일 툴을 하나로 합친 툴이다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</a:rPr>
              <a:t>커스텀 에디터</a:t>
            </a:r>
            <a:r>
              <a:rPr lang="en-US" altLang="ko-KR" sz="1600" dirty="0">
                <a:latin typeface="Arial Black" panose="020B0A04020102020204" pitchFamily="34" charset="0"/>
              </a:rPr>
              <a:t>(Custom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Editor)</a:t>
            </a:r>
            <a:r>
              <a:rPr lang="ko-KR" altLang="en-US" sz="1600" dirty="0">
                <a:latin typeface="Arial Black" panose="020B0A04020102020204" pitchFamily="34" charset="0"/>
              </a:rPr>
              <a:t> 툴 </a:t>
            </a:r>
            <a:r>
              <a:rPr lang="en-US" altLang="ko-KR" sz="1600" dirty="0">
                <a:latin typeface="Arial Black" panose="020B0A04020102020204" pitchFamily="34" charset="0"/>
              </a:rPr>
              <a:t>:</a:t>
            </a:r>
            <a:r>
              <a:rPr lang="ko-KR" altLang="en-US" sz="1600" dirty="0">
                <a:latin typeface="Arial Black" panose="020B0A04020102020204" pitchFamily="34" charset="0"/>
              </a:rPr>
              <a:t> 자체는 아무런 기능이 없다</a:t>
            </a:r>
            <a:r>
              <a:rPr lang="en-US" altLang="ko-KR" sz="1600" dirty="0">
                <a:latin typeface="Arial Black" panose="020B0A04020102020204" pitchFamily="34" charset="0"/>
              </a:rPr>
              <a:t>. </a:t>
            </a:r>
            <a:r>
              <a:rPr lang="ko-KR" altLang="en-US" sz="1600" dirty="0">
                <a:latin typeface="Arial Black" panose="020B0A04020102020204" pitchFamily="34" charset="0"/>
              </a:rPr>
              <a:t>해당 버튼을 눌러도 아무런 기능이 실행되지 않을 것이다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r>
              <a:rPr lang="ko-KR" altLang="en-US" sz="1600" dirty="0">
                <a:latin typeface="Arial Black" panose="020B0A04020102020204" pitchFamily="34" charset="0"/>
              </a:rPr>
              <a:t> 개발자가 원하는 기능을 직접 구현하여 할당할 수 있는 버튼이다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오브젝트를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Scene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상에서 </a:t>
            </a:r>
            <a:r>
              <a:rPr lang="ko-KR" altLang="en-US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포커싱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하기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 err="1">
                <a:latin typeface="Arial Black" panose="020B0A04020102020204" pitchFamily="34" charset="0"/>
              </a:rPr>
              <a:t>하이어라키에서</a:t>
            </a:r>
            <a:r>
              <a:rPr lang="ko-KR" altLang="en-US" sz="1600" dirty="0">
                <a:latin typeface="Arial Black" panose="020B0A04020102020204" pitchFamily="34" charset="0"/>
              </a:rPr>
              <a:t> 원하는 오브젝트를 </a:t>
            </a:r>
            <a:r>
              <a:rPr lang="ko-KR" altLang="en-US" sz="1600" dirty="0" err="1">
                <a:latin typeface="Arial Black" panose="020B0A04020102020204" pitchFamily="34" charset="0"/>
              </a:rPr>
              <a:t>더블클릭하면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>
                <a:latin typeface="Arial Black" panose="020B0A04020102020204" pitchFamily="34" charset="0"/>
              </a:rPr>
              <a:t>해당 오브젝트를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에서 포커스하고 정중앙에 위치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>
                <a:latin typeface="Arial Black" panose="020B0A04020102020204" pitchFamily="34" charset="0"/>
              </a:rPr>
              <a:t>하게 해준다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FCD12-6265-40FB-9343-4B3EBFBE8B1F}"/>
              </a:ext>
            </a:extLst>
          </p:cNvPr>
          <p:cNvSpPr txBox="1"/>
          <p:nvPr/>
        </p:nvSpPr>
        <p:spPr>
          <a:xfrm>
            <a:off x="5325162" y="1167643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좌측부터 설명하면</a:t>
            </a:r>
            <a:r>
              <a:rPr lang="en-US" altLang="ko-KR" sz="1600" dirty="0"/>
              <a:t>..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8DDFF6E-CB68-40ED-92D8-C922B6E3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968" y="4204145"/>
            <a:ext cx="3115110" cy="1000265"/>
          </a:xfrm>
          <a:prstGeom prst="rect">
            <a:avLst/>
          </a:prstGeom>
        </p:spPr>
      </p:pic>
      <p:pic>
        <p:nvPicPr>
          <p:cNvPr id="12" name="그림 11" descr="테이블, 컴퓨터, 앉아있는, 남자이(가) 표시된 사진&#10;&#10;자동 생성된 설명">
            <a:extLst>
              <a:ext uri="{FF2B5EF4-FFF2-40B4-BE49-F238E27FC236}">
                <a16:creationId xmlns:a16="http://schemas.microsoft.com/office/drawing/2014/main" id="{8A74E943-0422-4CB4-80EE-BE1C9E0FE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867" y="3671665"/>
            <a:ext cx="4725267" cy="318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733245"/>
            <a:ext cx="9905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Scene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줌 인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/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줌 아웃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창에서 커서를 위치하고 휠 스크롤을 하면 줌 인 </a:t>
            </a:r>
            <a:r>
              <a:rPr lang="en-US" altLang="ko-KR" sz="1600" dirty="0">
                <a:latin typeface="Arial Black" panose="020B0A04020102020204" pitchFamily="34" charset="0"/>
              </a:rPr>
              <a:t>/ </a:t>
            </a:r>
            <a:r>
              <a:rPr lang="ko-KR" altLang="en-US" sz="1600" dirty="0">
                <a:latin typeface="Arial Black" panose="020B0A04020102020204" pitchFamily="34" charset="0"/>
              </a:rPr>
              <a:t>줌 아웃이 가능하다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pic>
        <p:nvPicPr>
          <p:cNvPr id="6" name="그림 5" descr="방이(가) 표시된 사진&#10;&#10;자동 생성된 설명">
            <a:extLst>
              <a:ext uri="{FF2B5EF4-FFF2-40B4-BE49-F238E27FC236}">
                <a16:creationId xmlns:a16="http://schemas.microsoft.com/office/drawing/2014/main" id="{7017AE14-4AC9-4937-9D25-16D70D7A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695012"/>
            <a:ext cx="5210228" cy="3480971"/>
          </a:xfrm>
          <a:prstGeom prst="rect">
            <a:avLst/>
          </a:prstGeom>
        </p:spPr>
      </p:pic>
      <p:pic>
        <p:nvPicPr>
          <p:cNvPr id="9" name="그림 8" descr="테이블, 앉아있는, 컴퓨터, 서있는이(가) 표시된 사진&#10;&#10;자동 생성된 설명">
            <a:extLst>
              <a:ext uri="{FF2B5EF4-FFF2-40B4-BE49-F238E27FC236}">
                <a16:creationId xmlns:a16="http://schemas.microsoft.com/office/drawing/2014/main" id="{E6E90396-E9B3-4E62-8E80-7E9B6846C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181" y="3246259"/>
            <a:ext cx="5210228" cy="348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4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733245"/>
            <a:ext cx="99059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핸드 툴 사용하기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>
                <a:latin typeface="Arial Black" panose="020B0A04020102020204" pitchFamily="34" charset="0"/>
              </a:rPr>
              <a:t>툴바에서 </a:t>
            </a:r>
            <a:r>
              <a:rPr lang="ko-KR" altLang="en-US" sz="1600" dirty="0" err="1">
                <a:latin typeface="Arial Black" panose="020B0A04020102020204" pitchFamily="34" charset="0"/>
              </a:rPr>
              <a:t>핸드툴을</a:t>
            </a:r>
            <a:r>
              <a:rPr lang="ko-KR" altLang="en-US" sz="1600" dirty="0">
                <a:latin typeface="Arial Black" panose="020B0A04020102020204" pitchFamily="34" charset="0"/>
              </a:rPr>
              <a:t> 선택한다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창에서 마우스 왼쪽 버튼을 누른 채 여러 방향으로 드래그 하면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창은 수평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</a:rPr>
              <a:t>수직으로 움직인다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AFDE8C-CF3A-4E4D-B589-9111CD66F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564242"/>
            <a:ext cx="3842275" cy="443997"/>
          </a:xfrm>
          <a:prstGeom prst="rect">
            <a:avLst/>
          </a:prstGeom>
        </p:spPr>
      </p:pic>
      <p:pic>
        <p:nvPicPr>
          <p:cNvPr id="8" name="그림 7" descr="테이블, 건물, 컴퓨터, 앉아있는이(가) 표시된 사진&#10;&#10;자동 생성된 설명">
            <a:extLst>
              <a:ext uri="{FF2B5EF4-FFF2-40B4-BE49-F238E27FC236}">
                <a16:creationId xmlns:a16="http://schemas.microsoft.com/office/drawing/2014/main" id="{B0C2CFEE-9331-4BEF-A8E1-8D5713FA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2795348"/>
            <a:ext cx="3512423" cy="2356755"/>
          </a:xfrm>
          <a:prstGeom prst="rect">
            <a:avLst/>
          </a:prstGeom>
        </p:spPr>
      </p:pic>
      <p:pic>
        <p:nvPicPr>
          <p:cNvPr id="11" name="그림 10" descr="테이블, 컴퓨터, 노트북, 앉아있는이(가) 표시된 사진&#10;&#10;자동 생성된 설명">
            <a:extLst>
              <a:ext uri="{FF2B5EF4-FFF2-40B4-BE49-F238E27FC236}">
                <a16:creationId xmlns:a16="http://schemas.microsoft.com/office/drawing/2014/main" id="{AB8BCF26-E37A-429B-912A-52DEB41C9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702" y="4383298"/>
            <a:ext cx="3761707" cy="2525794"/>
          </a:xfrm>
          <a:prstGeom prst="rect">
            <a:avLst/>
          </a:prstGeom>
        </p:spPr>
      </p:pic>
      <p:pic>
        <p:nvPicPr>
          <p:cNvPr id="13" name="그림 12" descr="테이블, 컴퓨터, 노트북, 화면이(가) 표시된 사진&#10;&#10;자동 생성된 설명">
            <a:extLst>
              <a:ext uri="{FF2B5EF4-FFF2-40B4-BE49-F238E27FC236}">
                <a16:creationId xmlns:a16="http://schemas.microsoft.com/office/drawing/2014/main" id="{49698F48-BA7F-4261-9686-00C350161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104" y="3626345"/>
            <a:ext cx="3960611" cy="26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1E58DEC-E87F-4697-AFE4-375E2155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/>
              <a:t>목차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10D38-BC57-41C4-AC5D-07E22B3AF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Unity Engine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Unity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Unity Interface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87747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733245"/>
            <a:ext cx="9905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anose="020B0A04020102020204" pitchFamily="34" charset="0"/>
              </a:rPr>
              <a:t>핸드 툴이 선택된 상태에서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Alt +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마우스 왼쪽 버튼</a:t>
            </a:r>
            <a:r>
              <a:rPr lang="ko-KR" altLang="en-US" sz="1600" dirty="0">
                <a:latin typeface="Arial Black" panose="020B0A04020102020204" pitchFamily="34" charset="0"/>
              </a:rPr>
              <a:t>을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</a:rPr>
              <a:t>누르고 있는 동안 마우스를 드래그 하면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창이 회전하면서 오브젝트들을 확인 할 수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453844-1524-456E-8C81-7D92EB7E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418" y="1396678"/>
            <a:ext cx="7451983" cy="503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44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733245"/>
            <a:ext cx="990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평행이동 툴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8D00C2-56F9-4883-B9A5-45EA18689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098838"/>
            <a:ext cx="3611242" cy="338554"/>
          </a:xfrm>
          <a:prstGeom prst="rect">
            <a:avLst/>
          </a:prstGeom>
        </p:spPr>
      </p:pic>
      <p:pic>
        <p:nvPicPr>
          <p:cNvPr id="7" name="그림 6" descr="테이블, 컴퓨터, 스키타기, 그룹이(가) 표시된 사진&#10;&#10;자동 생성된 설명">
            <a:extLst>
              <a:ext uri="{FF2B5EF4-FFF2-40B4-BE49-F238E27FC236}">
                <a16:creationId xmlns:a16="http://schemas.microsoft.com/office/drawing/2014/main" id="{68D3984E-E970-42CD-BD85-61FC29BF5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083" y="1854459"/>
            <a:ext cx="7412654" cy="5003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AA2DAB-3579-47C5-AE3D-A06D1F7A86F4}"/>
              </a:ext>
            </a:extLst>
          </p:cNvPr>
          <p:cNvSpPr txBox="1"/>
          <p:nvPr/>
        </p:nvSpPr>
        <p:spPr>
          <a:xfrm>
            <a:off x="1141411" y="1464431"/>
            <a:ext cx="934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		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파란색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: Z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축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앞쪽이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+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방향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빨간색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: X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축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오른쪽이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+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방향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초록색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: y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축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위쪽이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+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방향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80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733245"/>
            <a:ext cx="990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회전 툴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6255B-5B88-4B51-84C5-B23064B41D85}"/>
              </a:ext>
            </a:extLst>
          </p:cNvPr>
          <p:cNvSpPr txBox="1"/>
          <p:nvPr/>
        </p:nvSpPr>
        <p:spPr>
          <a:xfrm>
            <a:off x="1141411" y="1468372"/>
            <a:ext cx="990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		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파란색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: Z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축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앞쪽이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+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방향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빨간색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: X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축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오른쪽이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+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방향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초록색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: y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축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위쪽이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+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방향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4F4EB9-01FC-42A5-A01A-9DB04892C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160" y="1927463"/>
            <a:ext cx="7304499" cy="49305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827BC8-F5D4-4079-B119-F85D7ACDF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1128728"/>
            <a:ext cx="3333548" cy="3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28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733245"/>
            <a:ext cx="990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스케일 툴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330AE0-74FB-465C-8F8E-2C8E68A7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071798"/>
            <a:ext cx="3667335" cy="394691"/>
          </a:xfrm>
          <a:prstGeom prst="rect">
            <a:avLst/>
          </a:prstGeom>
        </p:spPr>
      </p:pic>
      <p:pic>
        <p:nvPicPr>
          <p:cNvPr id="19" name="그림 18" descr="테이블, 대형, 주차, 서있는이(가) 표시된 사진&#10;&#10;자동 생성된 설명">
            <a:extLst>
              <a:ext uri="{FF2B5EF4-FFF2-40B4-BE49-F238E27FC236}">
                <a16:creationId xmlns:a16="http://schemas.microsoft.com/office/drawing/2014/main" id="{CE48BD15-1EEE-4940-ACF6-B1C5C836A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444" y="1466489"/>
            <a:ext cx="7923931" cy="53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733245"/>
            <a:ext cx="990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렉트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툴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484607-5F8D-4BC0-BE52-F2D22E1E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071799"/>
            <a:ext cx="3159836" cy="338554"/>
          </a:xfrm>
          <a:prstGeom prst="rect">
            <a:avLst/>
          </a:prstGeom>
        </p:spPr>
      </p:pic>
      <p:pic>
        <p:nvPicPr>
          <p:cNvPr id="8" name="그림 7" descr="테이블, 컴퓨터, 그룹, 대형이(가) 표시된 사진&#10;&#10;자동 생성된 설명">
            <a:extLst>
              <a:ext uri="{FF2B5EF4-FFF2-40B4-BE49-F238E27FC236}">
                <a16:creationId xmlns:a16="http://schemas.microsoft.com/office/drawing/2014/main" id="{5F357D8A-106D-418D-9F41-EF3E8EEA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109" y="1466490"/>
            <a:ext cx="7884602" cy="53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733245"/>
            <a:ext cx="990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트랜스폼 툴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5907D-9733-4511-9156-4FFBAC4B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071799"/>
            <a:ext cx="3462488" cy="338554"/>
          </a:xfrm>
          <a:prstGeom prst="rect">
            <a:avLst/>
          </a:prstGeom>
        </p:spPr>
      </p:pic>
      <p:pic>
        <p:nvPicPr>
          <p:cNvPr id="9" name="그림 8" descr="테이블, 컴퓨터, 그룹, 사람들이(가) 표시된 사진&#10;&#10;자동 생성된 설명">
            <a:extLst>
              <a:ext uri="{FF2B5EF4-FFF2-40B4-BE49-F238E27FC236}">
                <a16:creationId xmlns:a16="http://schemas.microsoft.com/office/drawing/2014/main" id="{47BE2C9D-EE1A-4CBC-855F-C39A327B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86" y="1489436"/>
            <a:ext cx="7953428" cy="53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68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733245"/>
            <a:ext cx="990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씬 </a:t>
            </a:r>
            <a:r>
              <a:rPr lang="ko-KR" altLang="en-US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기즈모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(Scene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Gizmo)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1AB08-541E-41A1-9721-2E53410B2EEA}"/>
              </a:ext>
            </a:extLst>
          </p:cNvPr>
          <p:cNvSpPr txBox="1"/>
          <p:nvPr/>
        </p:nvSpPr>
        <p:spPr>
          <a:xfrm>
            <a:off x="1141411" y="1071799"/>
            <a:ext cx="9905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창 오른쪽 위쪽에 위치해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</a:rPr>
              <a:t>Scene Gizmo</a:t>
            </a:r>
            <a:r>
              <a:rPr lang="ko-KR" altLang="en-US" sz="1600" dirty="0">
                <a:latin typeface="Arial Black" panose="020B0A04020102020204" pitchFamily="34" charset="0"/>
              </a:rPr>
              <a:t>는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을 바라보는 방향을 알기 쉽게 표시하고</a:t>
            </a:r>
            <a:r>
              <a:rPr lang="en-US" altLang="ko-KR" sz="1600" dirty="0">
                <a:latin typeface="Arial Black" panose="020B0A04020102020204" pitchFamily="34" charset="0"/>
              </a:rPr>
              <a:t>, Scene Camera</a:t>
            </a:r>
            <a:r>
              <a:rPr lang="ko-KR" altLang="en-US" sz="1600" dirty="0">
                <a:latin typeface="Arial Black" panose="020B0A04020102020204" pitchFamily="34" charset="0"/>
              </a:rPr>
              <a:t>를 지정한 방향으로 빠르게 전환시키는 나침반이다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285FB9-F29B-443E-85C0-080ADEBA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41" y="1960648"/>
            <a:ext cx="7255337" cy="48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69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733245"/>
            <a:ext cx="990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씬 </a:t>
            </a:r>
            <a:r>
              <a:rPr lang="ko-KR" altLang="en-US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기즈모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(Scene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Gizmo)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원근과 등각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1AB08-541E-41A1-9721-2E53410B2EEA}"/>
              </a:ext>
            </a:extLst>
          </p:cNvPr>
          <p:cNvSpPr txBox="1"/>
          <p:nvPr/>
        </p:nvSpPr>
        <p:spPr>
          <a:xfrm>
            <a:off x="1141411" y="1071799"/>
            <a:ext cx="9905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Gizmo</a:t>
            </a:r>
            <a:r>
              <a:rPr lang="ko-KR" altLang="en-US" sz="1600" dirty="0">
                <a:latin typeface="Arial Black" panose="020B0A04020102020204" pitchFamily="34" charset="0"/>
              </a:rPr>
              <a:t>의 가운데 육면체를 누르면 원근</a:t>
            </a:r>
            <a:r>
              <a:rPr lang="en-US" altLang="ko-KR" sz="1600" dirty="0">
                <a:latin typeface="Arial Black" panose="020B0A04020102020204" pitchFamily="34" charset="0"/>
              </a:rPr>
              <a:t>(perspective) </a:t>
            </a:r>
            <a:r>
              <a:rPr lang="ko-KR" altLang="en-US" sz="1600" dirty="0">
                <a:latin typeface="Arial Black" panose="020B0A04020102020204" pitchFamily="34" charset="0"/>
              </a:rPr>
              <a:t>와 등각</a:t>
            </a:r>
            <a:r>
              <a:rPr lang="en-US" altLang="ko-KR" sz="1600" dirty="0">
                <a:latin typeface="Arial Black" panose="020B0A04020102020204" pitchFamily="34" charset="0"/>
              </a:rPr>
              <a:t>(isometric) </a:t>
            </a:r>
            <a:r>
              <a:rPr lang="ko-KR" altLang="en-US" sz="1600" dirty="0">
                <a:latin typeface="Arial Black" panose="020B0A04020102020204" pitchFamily="34" charset="0"/>
              </a:rPr>
              <a:t>모드로 각각 전환이 가능하다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43B023-0E27-4122-83B8-57A7CAFA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503" y="1635445"/>
            <a:ext cx="7737118" cy="5222555"/>
          </a:xfrm>
          <a:prstGeom prst="rect">
            <a:avLst/>
          </a:prstGeom>
        </p:spPr>
      </p:pic>
      <p:pic>
        <p:nvPicPr>
          <p:cNvPr id="9" name="그림 8" descr="보는, 공, 고양이, 남자이(가) 표시된 사진&#10;&#10;자동 생성된 설명">
            <a:extLst>
              <a:ext uri="{FF2B5EF4-FFF2-40B4-BE49-F238E27FC236}">
                <a16:creationId xmlns:a16="http://schemas.microsoft.com/office/drawing/2014/main" id="{AA97B59C-29EE-4B81-AC9C-E697F19E2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877" y="1647153"/>
            <a:ext cx="885949" cy="1095528"/>
          </a:xfrm>
          <a:prstGeom prst="rect">
            <a:avLst/>
          </a:prstGeom>
        </p:spPr>
      </p:pic>
      <p:pic>
        <p:nvPicPr>
          <p:cNvPr id="11" name="그림 10" descr="옅은, 케이크, 와이어, 테이블이(가) 표시된 사진&#10;&#10;자동 생성된 설명">
            <a:extLst>
              <a:ext uri="{FF2B5EF4-FFF2-40B4-BE49-F238E27FC236}">
                <a16:creationId xmlns:a16="http://schemas.microsoft.com/office/drawing/2014/main" id="{6EFC8A9C-88DB-444C-B0D6-DF0B0E02E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877" y="2885999"/>
            <a:ext cx="88594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15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Unity interface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4D68-8C23-4BC4-84BA-E16049B43E4C}"/>
              </a:ext>
            </a:extLst>
          </p:cNvPr>
          <p:cNvSpPr txBox="1"/>
          <p:nvPr/>
        </p:nvSpPr>
        <p:spPr>
          <a:xfrm>
            <a:off x="1141411" y="733245"/>
            <a:ext cx="990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씬 플레이 버튼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1AB08-541E-41A1-9721-2E53410B2EEA}"/>
              </a:ext>
            </a:extLst>
          </p:cNvPr>
          <p:cNvSpPr txBox="1"/>
          <p:nvPr/>
        </p:nvSpPr>
        <p:spPr>
          <a:xfrm>
            <a:off x="1141411" y="1071799"/>
            <a:ext cx="990599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을 실제로 시작하고 테스트하는 버튼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					</a:t>
            </a:r>
            <a:r>
              <a:rPr lang="ko-KR" altLang="en-US" sz="1600" dirty="0">
                <a:latin typeface="Arial Black" panose="020B0A04020102020204" pitchFamily="34" charset="0"/>
              </a:rPr>
              <a:t>왼쪽부터</a:t>
            </a:r>
            <a:r>
              <a:rPr lang="en-US" altLang="ko-KR" sz="1600" dirty="0">
                <a:latin typeface="Arial Black" panose="020B0A04020102020204" pitchFamily="34" charset="0"/>
              </a:rPr>
              <a:t>..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>
                <a:latin typeface="Arial Black" panose="020B0A04020102020204" pitchFamily="34" charset="0"/>
              </a:rPr>
              <a:t>플레이 버튼 </a:t>
            </a:r>
            <a:r>
              <a:rPr lang="en-US" altLang="ko-KR" sz="1600" dirty="0">
                <a:latin typeface="Arial Black" panose="020B0A04020102020204" pitchFamily="34" charset="0"/>
              </a:rPr>
              <a:t>:  </a:t>
            </a:r>
            <a:r>
              <a:rPr lang="ko-KR" altLang="en-US" sz="1600" dirty="0">
                <a:latin typeface="Arial Black" panose="020B0A04020102020204" pitchFamily="34" charset="0"/>
              </a:rPr>
              <a:t>현재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을 시작하거나 종료한다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</a:rPr>
              <a:t>일시정지 버튼 </a:t>
            </a:r>
            <a:r>
              <a:rPr lang="en-US" altLang="ko-KR" sz="1600" dirty="0">
                <a:latin typeface="Arial Black" panose="020B0A04020102020204" pitchFamily="34" charset="0"/>
              </a:rPr>
              <a:t>: </a:t>
            </a:r>
            <a:r>
              <a:rPr lang="ko-KR" altLang="en-US" sz="1600" dirty="0">
                <a:latin typeface="Arial Black" panose="020B0A04020102020204" pitchFamily="34" charset="0"/>
              </a:rPr>
              <a:t>현재 플레이 중인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을 일시정지 시킨다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</a:rPr>
              <a:t>스텝 버튼 </a:t>
            </a:r>
            <a:r>
              <a:rPr lang="en-US" altLang="ko-KR" sz="1600" dirty="0">
                <a:latin typeface="Arial Black" panose="020B0A04020102020204" pitchFamily="34" charset="0"/>
              </a:rPr>
              <a:t>: </a:t>
            </a:r>
            <a:r>
              <a:rPr lang="ko-KR" altLang="en-US" sz="1600" dirty="0">
                <a:latin typeface="Arial Black" panose="020B0A04020102020204" pitchFamily="34" charset="0"/>
              </a:rPr>
              <a:t>게임 시간을 한 프레임만큼 진행한다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>
                <a:latin typeface="Arial Black" panose="020B0A04020102020204" pitchFamily="34" charset="0"/>
              </a:rPr>
              <a:t>주의사항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>
                <a:latin typeface="Arial Black" panose="020B0A04020102020204" pitchFamily="34" charset="0"/>
              </a:rPr>
              <a:t>플레이 모드에서 적용한 수정사항은 플레이 모드가 종료될 때 모두 사라진다</a:t>
            </a:r>
            <a:r>
              <a:rPr lang="en-US" altLang="ko-KR" sz="1600" dirty="0">
                <a:latin typeface="Arial Black" panose="020B0A04020102020204" pitchFamily="34" charset="0"/>
              </a:rPr>
              <a:t>.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따라서 중요한 수정사항은 플레이 모드를 종료하고 적용해야 한다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유니티 클라우드 버튼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Collab : </a:t>
            </a:r>
            <a:r>
              <a:rPr lang="ko-KR" altLang="en-US" sz="1600" dirty="0">
                <a:latin typeface="Arial Black" panose="020B0A04020102020204" pitchFamily="34" charset="0"/>
              </a:rPr>
              <a:t>프로젝트 협업 서비스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</a:rPr>
              <a:t>Cloud : </a:t>
            </a:r>
            <a:r>
              <a:rPr lang="ko-KR" altLang="en-US" sz="1600" dirty="0">
                <a:latin typeface="Arial Black" panose="020B0A04020102020204" pitchFamily="34" charset="0"/>
              </a:rPr>
              <a:t>유니티 클라우드와 프로젝트를 연동한다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</a:rPr>
              <a:t>Account : </a:t>
            </a:r>
            <a:r>
              <a:rPr lang="ko-KR" altLang="en-US" sz="1600" dirty="0">
                <a:latin typeface="Arial Black" panose="020B0A04020102020204" pitchFamily="34" charset="0"/>
              </a:rPr>
              <a:t>유니티 계정관리 웹페이지로 이동하는 링크이다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>
                <a:latin typeface="Arial Black" panose="020B0A04020102020204" pitchFamily="34" charset="0"/>
              </a:rPr>
              <a:t>유니티 서비스는 개발과 직접적인 연관은 없지만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</a:rPr>
              <a:t>유저의 성향을 분석하고 광고수익을 극대화 하거나 개발 생산성을 높이는 데 유용한 툴을 제공한다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4E328C-8C3A-48B1-B025-27B19BB5C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413635"/>
            <a:ext cx="2184264" cy="551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A01C26-FB05-45AE-B8BA-4A476949E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557" y="1410353"/>
            <a:ext cx="2184264" cy="5629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157122-C4C3-4AFC-9D91-80B6191F0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699" y="4455531"/>
            <a:ext cx="3632565" cy="4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9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/>
          <a:lstStyle/>
          <a:p>
            <a:pPr algn="ctr"/>
            <a:r>
              <a:rPr lang="en-US" altLang="ko-KR" dirty="0"/>
              <a:t>Unity engine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81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Unity engine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657" y="732225"/>
            <a:ext cx="9902263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유니티 엔진이란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?</a:t>
            </a:r>
            <a:endParaRPr lang="en-US" altLang="ko-KR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2D</a:t>
            </a:r>
            <a:r>
              <a:rPr lang="ko-KR" altLang="en-US" sz="1600" dirty="0">
                <a:latin typeface="Arial Black" pitchFamily="34" charset="0"/>
              </a:rPr>
              <a:t>와 </a:t>
            </a:r>
            <a:r>
              <a:rPr lang="en-US" altLang="ko-KR" sz="1600" dirty="0">
                <a:latin typeface="Arial Black" pitchFamily="34" charset="0"/>
              </a:rPr>
              <a:t>3D </a:t>
            </a:r>
            <a:r>
              <a:rPr lang="ko-KR" altLang="en-US" sz="1600" dirty="0">
                <a:latin typeface="Arial Black" pitchFamily="34" charset="0"/>
              </a:rPr>
              <a:t>그래픽을 지원하는 다목적 게임 엔진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대부분의 모든 기능이 개인 개발자</a:t>
            </a:r>
            <a:r>
              <a:rPr lang="en-US" altLang="ko-KR" sz="1600" dirty="0">
                <a:latin typeface="Arial Black" pitchFamily="34" charset="0"/>
              </a:rPr>
              <a:t>(1</a:t>
            </a:r>
            <a:r>
              <a:rPr lang="ko-KR" altLang="en-US" sz="1600" dirty="0">
                <a:latin typeface="Arial Black" pitchFamily="34" charset="0"/>
              </a:rPr>
              <a:t>년에 </a:t>
            </a:r>
            <a:r>
              <a:rPr lang="en-US" altLang="ko-KR" sz="1600" dirty="0">
                <a:latin typeface="Arial Black" pitchFamily="34" charset="0"/>
              </a:rPr>
              <a:t>10</a:t>
            </a:r>
            <a:r>
              <a:rPr lang="ko-KR" altLang="en-US" sz="1600" dirty="0">
                <a:latin typeface="Arial Black" pitchFamily="34" charset="0"/>
              </a:rPr>
              <a:t>만 달러 미만의 수익</a:t>
            </a:r>
            <a:r>
              <a:rPr lang="en-US" altLang="ko-KR" sz="1600" dirty="0">
                <a:latin typeface="Arial Black" pitchFamily="34" charset="0"/>
              </a:rPr>
              <a:t>)</a:t>
            </a:r>
            <a:r>
              <a:rPr lang="ko-KR" altLang="en-US" sz="1600" dirty="0">
                <a:latin typeface="Arial Black" pitchFamily="34" charset="0"/>
              </a:rPr>
              <a:t>에게 무료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현재 가장 많이 사용되어지고 있는 엔진이며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사용하는 사람이 많은 만큼 자료와 정보도 많다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다양한 멀티플랫폼을 지원하고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3" name="그림 2" descr="원격, 그리기이(가) 표시된 사진&#10;&#10;자동 생성된 설명">
            <a:extLst>
              <a:ext uri="{FF2B5EF4-FFF2-40B4-BE49-F238E27FC236}">
                <a16:creationId xmlns:a16="http://schemas.microsoft.com/office/drawing/2014/main" id="{1AFFB0FF-DB0C-4AC0-A1B4-74ED2729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29" y="2358362"/>
            <a:ext cx="3485656" cy="2141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6E8D4-2F92-46C9-A7EA-F0983492CE7C}"/>
              </a:ext>
            </a:extLst>
          </p:cNvPr>
          <p:cNvSpPr txBox="1"/>
          <p:nvPr/>
        </p:nvSpPr>
        <p:spPr>
          <a:xfrm>
            <a:off x="4719485" y="2332663"/>
            <a:ext cx="6330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직관적인 에디터를 가지고 있어 </a:t>
            </a:r>
            <a:r>
              <a:rPr lang="en-US" altLang="ko-KR" sz="1600" dirty="0">
                <a:latin typeface="Arial Black" panose="020B0A04020102020204" pitchFamily="34" charset="0"/>
              </a:rPr>
              <a:t>Drag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&amp;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Drop</a:t>
            </a:r>
            <a:r>
              <a:rPr lang="ko-KR" altLang="en-US" sz="1600" dirty="0">
                <a:latin typeface="Arial Black" panose="020B0A04020102020204" pitchFamily="34" charset="0"/>
              </a:rPr>
              <a:t>으로 대부분의 오브젝트를 편집할 수 있다</a:t>
            </a:r>
            <a:r>
              <a:rPr lang="en-US" altLang="ko-KR" sz="1600" dirty="0">
                <a:latin typeface="Arial Black" panose="020B0A04020102020204" pitchFamily="34" charset="0"/>
              </a:rPr>
              <a:t>. </a:t>
            </a:r>
            <a:r>
              <a:rPr lang="ko-KR" altLang="en-US" sz="1600" dirty="0">
                <a:latin typeface="Arial Black" panose="020B0A04020102020204" pitchFamily="34" charset="0"/>
              </a:rPr>
              <a:t>물리 엔진을 내장하고 있어 수학적으로 물리를 직접 구현하지 않아도 된다</a:t>
            </a:r>
            <a:r>
              <a:rPr lang="en-US" altLang="ko-KR" sz="1600" dirty="0">
                <a:latin typeface="Arial Black" panose="020B0A040201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anose="020B0A04020102020204" pitchFamily="34" charset="0"/>
              </a:rPr>
              <a:t>Asset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Store</a:t>
            </a:r>
            <a:r>
              <a:rPr lang="ko-KR" altLang="en-US" sz="1600" dirty="0">
                <a:latin typeface="Arial Black" panose="020B0A04020102020204" pitchFamily="34" charset="0"/>
              </a:rPr>
              <a:t> 에서 개발에 필요한 사운드</a:t>
            </a:r>
            <a:r>
              <a:rPr lang="en-US" altLang="ko-KR" sz="1600" dirty="0">
                <a:latin typeface="Arial Black" panose="020B0A04020102020204" pitchFamily="34" charset="0"/>
              </a:rPr>
              <a:t>, 3D </a:t>
            </a:r>
            <a:r>
              <a:rPr lang="ko-KR" altLang="en-US" sz="1600" dirty="0">
                <a:latin typeface="Arial Black" panose="020B0A04020102020204" pitchFamily="34" charset="0"/>
              </a:rPr>
              <a:t>모델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</a:rPr>
              <a:t>코드를 쉽게 구할 수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편의기능과 오류 수정이 빠르게 이루어지고 있어서 성능 향상과 새로운 기술을 빠르게 접할 수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타임라인 에디터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dirty="0" err="1">
                <a:latin typeface="Arial Black" panose="020B0A04020102020204" pitchFamily="34" charset="0"/>
              </a:rPr>
              <a:t>셰이더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 err="1">
                <a:latin typeface="Arial Black" panose="020B0A04020102020204" pitchFamily="34" charset="0"/>
              </a:rPr>
              <a:t>에디터등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</a:rPr>
              <a:t>여러 분야를 위한 기능이 많이 추가 되어서 좋은 연출을 할 수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558A7-F5C2-4FEF-8899-8CCC63EAE7AA}"/>
              </a:ext>
            </a:extLst>
          </p:cNvPr>
          <p:cNvSpPr txBox="1"/>
          <p:nvPr/>
        </p:nvSpPr>
        <p:spPr>
          <a:xfrm>
            <a:off x="1233829" y="4640987"/>
            <a:ext cx="9816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유니티는 코드를 작성하기 전에 미리 만들어진 부품을 조립하여 게임 오브젝트를 만든다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코드는 미리 만들어진 부품을 제어하기 위해 작성된다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게임의 모든 부분을 직접 구현할 필요가 없으며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</a:rPr>
              <a:t>공학적 원리보다 게임의 전체 로직에 좀 더 집중할 수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디자인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 err="1">
                <a:latin typeface="Arial Black" pitchFamily="34" charset="0"/>
              </a:rPr>
              <a:t>스크립팅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디버깅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빌드 및 테스트 까지  일련의 개발 프로세스가 모두 이루어지는 직관적인 개발 환경</a:t>
            </a:r>
            <a:r>
              <a:rPr lang="en-US" altLang="ko-KR" sz="1600" dirty="0">
                <a:latin typeface="Arial Black" pitchFamily="34" charset="0"/>
              </a:rPr>
              <a:t>(IDE)</a:t>
            </a:r>
            <a:r>
              <a:rPr lang="ko-KR" altLang="en-US" sz="1600" dirty="0">
                <a:latin typeface="Arial Black" pitchFamily="34" charset="0"/>
              </a:rPr>
              <a:t>를 제공한다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279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/>
          <a:lstStyle/>
          <a:p>
            <a:pPr algn="ctr"/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36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DE9ABCA-6705-44E7-BB13-1837CFAA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57884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 Black" pitchFamily="34" charset="0"/>
              </a:rPr>
              <a:t>2. Unity setup</a:t>
            </a:r>
            <a:endParaRPr lang="ko-KR" altLang="en-US" dirty="0"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138" y="580240"/>
            <a:ext cx="991772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Arial Black" pitchFamily="34" charset="0"/>
              </a:rPr>
              <a:t>Unity3D </a:t>
            </a:r>
            <a:r>
              <a:rPr lang="ko-KR" altLang="en-US" sz="2000" dirty="0">
                <a:latin typeface="Arial Black" pitchFamily="34" charset="0"/>
              </a:rPr>
              <a:t>설치하기</a:t>
            </a:r>
            <a:endParaRPr lang="en-US" altLang="ko-KR" sz="2000" dirty="0">
              <a:latin typeface="Arial Black" pitchFamily="34" charset="0"/>
            </a:endParaRP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altLang="ko-KR" sz="2000" dirty="0">
                <a:latin typeface="Arial Black" pitchFamily="34" charset="0"/>
                <a:hlinkClick r:id="rId3"/>
              </a:rPr>
              <a:t>https://unity3d.com/kr/get-unity/download</a:t>
            </a:r>
            <a:r>
              <a:rPr lang="ko-KR" altLang="en-US" sz="2000" dirty="0">
                <a:latin typeface="Arial Black" pitchFamily="34" charset="0"/>
              </a:rPr>
              <a:t>로 이동한다</a:t>
            </a:r>
            <a:r>
              <a:rPr lang="en-US" altLang="ko-KR" sz="2000" dirty="0">
                <a:latin typeface="Arial Black" pitchFamily="34" charset="0"/>
              </a:rPr>
              <a:t>.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altLang="ko-KR" sz="2000" dirty="0">
                <a:latin typeface="Arial Black" pitchFamily="34" charset="0"/>
              </a:rPr>
              <a:t>Unity Hub</a:t>
            </a:r>
            <a:r>
              <a:rPr lang="ko-KR" altLang="en-US" sz="2000" dirty="0">
                <a:latin typeface="Arial Black" pitchFamily="34" charset="0"/>
              </a:rPr>
              <a:t>를 다운로드 받고 나서 설치한다</a:t>
            </a:r>
            <a:r>
              <a:rPr lang="en-US" altLang="ko-KR" sz="2000" dirty="0">
                <a:latin typeface="Arial Black" pitchFamily="34" charset="0"/>
              </a:rPr>
              <a:t>.</a:t>
            </a:r>
          </a:p>
        </p:txBody>
      </p:sp>
      <p:pic>
        <p:nvPicPr>
          <p:cNvPr id="1026" name="Picture 2" descr="F:\강의자료\Unity3DSpecial\학습이미지\PNG\Setup\UnitySet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61" y="1734920"/>
            <a:ext cx="7856076" cy="495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4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DE9ABCA-6705-44E7-BB13-1837CFAA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57884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 Black" pitchFamily="34" charset="0"/>
              </a:rPr>
              <a:t>2. Unity setup</a:t>
            </a:r>
            <a:endParaRPr lang="ko-KR" altLang="en-US" dirty="0"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138" y="580240"/>
            <a:ext cx="99177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Arial Black" pitchFamily="34" charset="0"/>
              </a:rPr>
              <a:t>Unity3D </a:t>
            </a:r>
            <a:r>
              <a:rPr lang="ko-KR" altLang="en-US" sz="2000" dirty="0">
                <a:latin typeface="Arial Black" pitchFamily="34" charset="0"/>
              </a:rPr>
              <a:t>설치하기</a:t>
            </a:r>
            <a:endParaRPr lang="en-US" altLang="ko-KR" sz="2000" dirty="0">
              <a:latin typeface="Arial Black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0FBD5D9-2246-43FF-88E7-0ED43ACD2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32" y="980350"/>
            <a:ext cx="8707957" cy="56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1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DE9ABCA-6705-44E7-BB13-1837CFAA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57884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 Black" pitchFamily="34" charset="0"/>
              </a:rPr>
              <a:t>2. Unity setup</a:t>
            </a:r>
            <a:endParaRPr lang="ko-KR" altLang="en-US" dirty="0"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138" y="580240"/>
            <a:ext cx="99177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Arial Black" pitchFamily="34" charset="0"/>
              </a:rPr>
              <a:t>Unity3D </a:t>
            </a:r>
            <a:r>
              <a:rPr lang="ko-KR" altLang="en-US" sz="2000" dirty="0">
                <a:latin typeface="Arial Black" pitchFamily="34" charset="0"/>
              </a:rPr>
              <a:t>프로젝트 만들기</a:t>
            </a:r>
            <a:endParaRPr lang="en-US" altLang="ko-KR" sz="2000" dirty="0">
              <a:latin typeface="Arial Black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2F811BE-8823-4B19-98D9-2688F9F8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17" y="1156996"/>
            <a:ext cx="9770188" cy="54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6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DE9ABCA-6705-44E7-BB13-1837CFAA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57884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 Black" pitchFamily="34" charset="0"/>
              </a:rPr>
              <a:t>2. Unity setup</a:t>
            </a:r>
            <a:endParaRPr lang="ko-KR" altLang="en-US" dirty="0"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138" y="580240"/>
            <a:ext cx="99177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Arial Black" pitchFamily="34" charset="0"/>
              </a:rPr>
              <a:t>Unity3D </a:t>
            </a:r>
            <a:r>
              <a:rPr lang="ko-KR" altLang="en-US" sz="2000" dirty="0">
                <a:latin typeface="Arial Black" pitchFamily="34" charset="0"/>
              </a:rPr>
              <a:t>프로젝트 만들기</a:t>
            </a:r>
            <a:endParaRPr lang="en-US" altLang="ko-KR" sz="2000" dirty="0">
              <a:latin typeface="Arial Black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5CB14FB-0EFD-462E-AC45-8509B7D3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58" y="980350"/>
            <a:ext cx="10151706" cy="57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065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</TotalTime>
  <Words>880</Words>
  <Application>Microsoft Office PowerPoint</Application>
  <PresentationFormat>와이드스크린</PresentationFormat>
  <Paragraphs>160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Arial Black</vt:lpstr>
      <vt:lpstr>Tw Cen MT</vt:lpstr>
      <vt:lpstr>회로</vt:lpstr>
      <vt:lpstr>Unity -Cahpter1-</vt:lpstr>
      <vt:lpstr>목차</vt:lpstr>
      <vt:lpstr>Unity engine</vt:lpstr>
      <vt:lpstr>1. Unity engine</vt:lpstr>
      <vt:lpstr>Unity setup</vt:lpstr>
      <vt:lpstr>2. Unity setup</vt:lpstr>
      <vt:lpstr>2. Unity setup</vt:lpstr>
      <vt:lpstr>2. Unity setup</vt:lpstr>
      <vt:lpstr>2. Unity setup</vt:lpstr>
      <vt:lpstr>2. Unity setup</vt:lpstr>
      <vt:lpstr>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  <vt:lpstr>3. Unity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-게임 수학-</dc:title>
  <dc:creator>Ji Hyeon Choi</dc:creator>
  <cp:lastModifiedBy>Choi Ji Hyeon</cp:lastModifiedBy>
  <cp:revision>78</cp:revision>
  <dcterms:created xsi:type="dcterms:W3CDTF">2019-01-08T00:45:21Z</dcterms:created>
  <dcterms:modified xsi:type="dcterms:W3CDTF">2019-12-23T10:36:45Z</dcterms:modified>
</cp:coreProperties>
</file>